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260000"/>
            <a:ext cx="6115960" cy="621057"/>
          </a:xfrm>
        </p:spPr>
        <p:txBody>
          <a:bodyPr anchor="t"/>
          <a:lstStyle>
            <a:lvl1pPr>
              <a:defRPr>
                <a:solidFill>
                  <a:srgbClr val="79AD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980000"/>
            <a:ext cx="5720246" cy="1177891"/>
          </a:xfrm>
        </p:spPr>
        <p:txBody>
          <a:bodyPr anchor="b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9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0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16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47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17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56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2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09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01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5927448" cy="55284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323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450000" y="1980000"/>
            <a:ext cx="5720246" cy="1177891"/>
          </a:xfrm>
        </p:spPr>
        <p:txBody>
          <a:bodyPr>
            <a:sp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9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2600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9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260000"/>
            <a:ext cx="6115960" cy="621057"/>
          </a:xfrm>
        </p:spPr>
        <p:txBody>
          <a:bodyPr anchor="t"/>
          <a:lstStyle>
            <a:lvl1pPr>
              <a:defRPr>
                <a:solidFill>
                  <a:srgbClr val="79AD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980000"/>
            <a:ext cx="5720246" cy="1177891"/>
          </a:xfrm>
        </p:spPr>
        <p:txBody>
          <a:bodyPr anchor="b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98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26000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000" y="199083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00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9083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2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6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260000"/>
            <a:ext cx="6115960" cy="621057"/>
          </a:xfrm>
        </p:spPr>
        <p:txBody>
          <a:bodyPr anchor="t"/>
          <a:lstStyle>
            <a:lvl1pPr>
              <a:defRPr>
                <a:solidFill>
                  <a:srgbClr val="79AD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980000"/>
            <a:ext cx="5720246" cy="1177891"/>
          </a:xfrm>
        </p:spPr>
        <p:txBody>
          <a:bodyPr anchor="b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3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260000"/>
            <a:ext cx="6115960" cy="621057"/>
          </a:xfrm>
        </p:spPr>
        <p:txBody>
          <a:bodyPr anchor="t"/>
          <a:lstStyle>
            <a:lvl1pPr>
              <a:defRPr>
                <a:solidFill>
                  <a:srgbClr val="79AD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980000"/>
            <a:ext cx="5720246" cy="1177891"/>
          </a:xfrm>
        </p:spPr>
        <p:txBody>
          <a:bodyPr anchor="b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2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260000"/>
            <a:ext cx="6115960" cy="621057"/>
          </a:xfrm>
        </p:spPr>
        <p:txBody>
          <a:bodyPr anchor="t"/>
          <a:lstStyle>
            <a:lvl1pPr>
              <a:defRPr>
                <a:solidFill>
                  <a:srgbClr val="79AD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980000"/>
            <a:ext cx="5720246" cy="1177891"/>
          </a:xfrm>
        </p:spPr>
        <p:txBody>
          <a:bodyPr anchor="b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9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260000"/>
            <a:ext cx="6115960" cy="621057"/>
          </a:xfrm>
        </p:spPr>
        <p:txBody>
          <a:bodyPr anchor="t"/>
          <a:lstStyle>
            <a:lvl1pPr>
              <a:defRPr>
                <a:solidFill>
                  <a:srgbClr val="79AD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980000"/>
            <a:ext cx="5720246" cy="1177891"/>
          </a:xfrm>
        </p:spPr>
        <p:txBody>
          <a:bodyPr anchor="b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3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260000"/>
            <a:ext cx="6115960" cy="621057"/>
          </a:xfrm>
        </p:spPr>
        <p:txBody>
          <a:bodyPr anchor="t"/>
          <a:lstStyle>
            <a:lvl1pPr>
              <a:defRPr>
                <a:solidFill>
                  <a:srgbClr val="79AD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980000"/>
            <a:ext cx="5720246" cy="1177891"/>
          </a:xfrm>
        </p:spPr>
        <p:txBody>
          <a:bodyPr anchor="b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1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260000"/>
            <a:ext cx="6115960" cy="621057"/>
          </a:xfrm>
        </p:spPr>
        <p:txBody>
          <a:bodyPr anchor="t"/>
          <a:lstStyle>
            <a:lvl1pPr>
              <a:defRPr>
                <a:solidFill>
                  <a:srgbClr val="79AD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" y="1980000"/>
            <a:ext cx="5720246" cy="1177891"/>
          </a:xfrm>
        </p:spPr>
        <p:txBody>
          <a:bodyPr anchor="b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1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7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203200"/>
            <a:ext cx="682148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3" y="12604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10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11" r:id="rId19"/>
    <p:sldLayoutId id="2147483712" r:id="rId20"/>
    <p:sldLayoutId id="2147483713" r:id="rId2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rgbClr val="FFFFFF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0"/>
        </a:spcBef>
        <a:spcAft>
          <a:spcPts val="8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0"/>
        </a:spcBef>
        <a:spcAft>
          <a:spcPts val="800"/>
        </a:spcAft>
        <a:buFont typeface="Arial" charset="0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0"/>
        </a:spcBef>
        <a:spcAft>
          <a:spcPts val="80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0"/>
        </a:spcBef>
        <a:spcAft>
          <a:spcPts val="800"/>
        </a:spcAft>
        <a:buFont typeface="Arial" charset="0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5721350" cy="2402061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Mission-led Business: </a:t>
            </a:r>
            <a:endParaRPr lang="en-US" dirty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Arial" charset="0"/>
                <a:cs typeface="Arial" charset="0"/>
              </a:rPr>
              <a:t>Suggestions to help make the Panel’s prediction come true</a:t>
            </a:r>
          </a:p>
          <a:p>
            <a:pPr>
              <a:spcBef>
                <a:spcPct val="0"/>
              </a:spcBef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0484" name="Title 1"/>
          <p:cNvSpPr txBox="1">
            <a:spLocks/>
          </p:cNvSpPr>
          <p:nvPr/>
        </p:nvSpPr>
        <p:spPr bwMode="auto">
          <a:xfrm>
            <a:off x="395536" y="4293096"/>
            <a:ext cx="544353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FFFFFF"/>
                </a:solidFill>
                <a:latin typeface="Arial" charset="0"/>
                <a:cs typeface="Arial" charset="0"/>
              </a:rPr>
              <a:t>David Hunter</a:t>
            </a:r>
          </a:p>
          <a:p>
            <a:endParaRPr lang="en-US" sz="20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endParaRPr lang="en-US" sz="20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endParaRPr lang="en-US" sz="20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r>
              <a:rPr lang="en-US" sz="2000" dirty="0">
                <a:solidFill>
                  <a:srgbClr val="FFFFFF"/>
                </a:solidFill>
                <a:latin typeface="Arial" charset="0"/>
                <a:cs typeface="Arial" charset="0"/>
              </a:rPr>
              <a:t>22 November 2017</a:t>
            </a:r>
          </a:p>
          <a:p>
            <a:endParaRPr lang="en-US" sz="2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  <a:cs typeface="Arial" charset="0"/>
              </a:rPr>
              <a:t>As we 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Technically possible to meet the mission-led business definition now</a:t>
            </a:r>
          </a:p>
          <a:p>
            <a:endParaRPr lang="en-GB" dirty="0"/>
          </a:p>
          <a:p>
            <a:r>
              <a:rPr lang="en-GB" dirty="0"/>
              <a:t>According to Deloitte there are around 123,000 UK mission-led businesses, which have a combined turnover of £165 billion and employ 1.4 million people</a:t>
            </a:r>
          </a:p>
          <a:p>
            <a:endParaRPr lang="en-GB" dirty="0"/>
          </a:p>
          <a:p>
            <a:r>
              <a:rPr lang="en-GB" dirty="0"/>
              <a:t>Yet default assumption is businesses are about profit maximisation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 of proposals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make it easier:</a:t>
            </a:r>
          </a:p>
          <a:p>
            <a:endParaRPr lang="en-GB" dirty="0"/>
          </a:p>
          <a:p>
            <a:r>
              <a:rPr lang="en-GB" dirty="0"/>
              <a:t>to identify mission-led businesses</a:t>
            </a:r>
          </a:p>
          <a:p>
            <a:endParaRPr lang="en-GB" dirty="0"/>
          </a:p>
          <a:p>
            <a:r>
              <a:rPr lang="en-GB" dirty="0"/>
              <a:t>for their directors (and wider stakeholders) to understand what is expected of them in running mission led businesses</a:t>
            </a:r>
          </a:p>
          <a:p>
            <a:endParaRPr lang="en-GB" dirty="0"/>
          </a:p>
          <a:p>
            <a:r>
              <a:rPr lang="en-GB" dirty="0"/>
              <a:t>for mission-led businesses to be able to gain trust as MLBs</a:t>
            </a:r>
          </a:p>
          <a:p>
            <a:endParaRPr lang="en-GB" dirty="0"/>
          </a:p>
          <a:p>
            <a:r>
              <a:rPr lang="en-GB" dirty="0"/>
              <a:t>to make it happen</a:t>
            </a:r>
          </a:p>
        </p:txBody>
      </p:sp>
    </p:spTree>
    <p:extLst>
      <p:ext uri="{BB962C8B-B14F-4D97-AF65-F5344CB8AC3E}">
        <p14:creationId xmlns:p14="http://schemas.microsoft.com/office/powerpoint/2010/main" val="146937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of proposals (1) Statement of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Currently, not explicit so tend to look at the duty of directors to promote the success of the company </a:t>
            </a:r>
            <a:r>
              <a:rPr lang="en-GB" u="sng" dirty="0"/>
              <a:t>for the benefit of the members as a whole</a:t>
            </a:r>
          </a:p>
          <a:p>
            <a:r>
              <a:rPr lang="en-GB" dirty="0"/>
              <a:t>A public statement provides a reference point for all dealing with a company </a:t>
            </a:r>
          </a:p>
          <a:p>
            <a:r>
              <a:rPr lang="en-GB" dirty="0"/>
              <a:t>Generic: “to have a material positive impact on society and the environment taken as a whole”</a:t>
            </a:r>
          </a:p>
          <a:p>
            <a:r>
              <a:rPr lang="en-GB" dirty="0"/>
              <a:t>Specific: “</a:t>
            </a:r>
            <a:r>
              <a:rPr lang="en-US" dirty="0"/>
              <a:t>nature-friendly organic farming, for a local market, where all people can get on the land for learning, work, and play, pioneering an ethical and socially motivated business”</a:t>
            </a:r>
            <a:endParaRPr lang="en-GB" dirty="0"/>
          </a:p>
          <a:p>
            <a:r>
              <a:rPr lang="en-GB" dirty="0"/>
              <a:t>Alternatives may be to state how commit to conducting themselves (</a:t>
            </a:r>
            <a:r>
              <a:rPr lang="en-GB" dirty="0" err="1"/>
              <a:t>eg</a:t>
            </a:r>
            <a:r>
              <a:rPr lang="en-GB" dirty="0"/>
              <a:t> B Corp Declaration of Interdependence; Big Society Capital Statement of Responsible Business Principles; commitment to treating all stakeholders equally)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28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116632"/>
            <a:ext cx="6821487" cy="720080"/>
          </a:xfrm>
        </p:spPr>
        <p:txBody>
          <a:bodyPr/>
          <a:lstStyle/>
          <a:p>
            <a:r>
              <a:rPr lang="en-GB" dirty="0"/>
              <a:t>Focus of proposals (2) Directors’ duties and Company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Might involve one or a combination of:</a:t>
            </a:r>
          </a:p>
          <a:p>
            <a:pPr marL="0" indent="0">
              <a:buNone/>
            </a:pPr>
            <a:r>
              <a:rPr lang="en-GB" dirty="0"/>
              <a:t>	- to promote the success of the company for the benefit of the 				members as a whole</a:t>
            </a:r>
          </a:p>
          <a:p>
            <a:pPr marL="0" indent="0">
              <a:buNone/>
            </a:pPr>
            <a:r>
              <a:rPr lang="en-GB" dirty="0"/>
              <a:t>	- to further the explicit purpose of the company </a:t>
            </a:r>
          </a:p>
          <a:p>
            <a:pPr marL="0" indent="0">
              <a:buNone/>
            </a:pPr>
            <a:r>
              <a:rPr lang="en-GB" dirty="0"/>
              <a:t>	- to have a material positive impact on society and the environment 	 		taken as a whole</a:t>
            </a:r>
          </a:p>
          <a:p>
            <a:r>
              <a:rPr lang="en-GB" dirty="0"/>
              <a:t>Primacy becomes significant where a combination, </a:t>
            </a:r>
            <a:r>
              <a:rPr lang="en-GB" dirty="0" err="1"/>
              <a:t>eg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	- purpose is primary and secondary object is one, other or both of the 		other two  - so priority is </a:t>
            </a:r>
            <a:r>
              <a:rPr lang="en-GB" i="1" dirty="0"/>
              <a:t>A</a:t>
            </a:r>
            <a:r>
              <a:rPr lang="en-GB" dirty="0"/>
              <a:t>, then / as a result </a:t>
            </a:r>
            <a:r>
              <a:rPr lang="en-GB" i="1" dirty="0"/>
              <a:t>B</a:t>
            </a:r>
            <a:r>
              <a:rPr lang="en-GB" dirty="0"/>
              <a:t> [and </a:t>
            </a:r>
            <a:r>
              <a:rPr lang="en-GB" i="1" dirty="0"/>
              <a:t>C</a:t>
            </a:r>
            <a:r>
              <a:rPr lang="en-GB" dirty="0"/>
              <a:t>]</a:t>
            </a:r>
          </a:p>
          <a:p>
            <a:pPr marL="0" indent="0">
              <a:buNone/>
            </a:pPr>
            <a:r>
              <a:rPr lang="en-GB" dirty="0"/>
              <a:t>	- one or more have equal status – so it is about </a:t>
            </a:r>
            <a:r>
              <a:rPr lang="en-GB" i="1" dirty="0"/>
              <a:t>A</a:t>
            </a:r>
            <a:r>
              <a:rPr lang="en-GB" dirty="0"/>
              <a:t> and </a:t>
            </a:r>
            <a:r>
              <a:rPr lang="en-GB" i="1" dirty="0"/>
              <a:t>B </a:t>
            </a:r>
            <a:r>
              <a:rPr lang="en-GB" dirty="0"/>
              <a:t>[and </a:t>
            </a:r>
            <a:r>
              <a:rPr lang="en-GB" i="1" dirty="0"/>
              <a:t>C</a:t>
            </a:r>
            <a:r>
              <a:rPr lang="en-GB" dirty="0"/>
              <a:t>]</a:t>
            </a:r>
            <a:endParaRPr lang="en-GB" i="1" dirty="0"/>
          </a:p>
          <a:p>
            <a:r>
              <a:rPr lang="en-GB" dirty="0"/>
              <a:t>Taking stakeholder interests into account will remain – and needs to be consistent with the above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4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of proposals (3) Transparency and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Where to look and learn possibly:</a:t>
            </a:r>
          </a:p>
          <a:p>
            <a:endParaRPr lang="en-GB" dirty="0"/>
          </a:p>
          <a:p>
            <a:r>
              <a:rPr lang="en-GB" dirty="0"/>
              <a:t>B Corp Impact Assessment</a:t>
            </a:r>
          </a:p>
          <a:p>
            <a:endParaRPr lang="en-GB" dirty="0"/>
          </a:p>
          <a:p>
            <a:r>
              <a:rPr lang="en-GB" dirty="0"/>
              <a:t>Latest Non Financial Reporting requirements</a:t>
            </a:r>
          </a:p>
          <a:p>
            <a:endParaRPr lang="en-GB" dirty="0"/>
          </a:p>
          <a:p>
            <a:r>
              <a:rPr lang="en-GB" dirty="0"/>
              <a:t>Increasing expectations of institutional investors to see integrated reporting</a:t>
            </a:r>
          </a:p>
          <a:p>
            <a:endParaRPr lang="en-GB" dirty="0"/>
          </a:p>
          <a:p>
            <a:r>
              <a:rPr lang="en-GB" dirty="0"/>
              <a:t>Proposals from the government to require large companies to report on how they exercise their s172 duties (around taking stakeholder interests into account)</a:t>
            </a:r>
          </a:p>
        </p:txBody>
      </p:sp>
    </p:spTree>
    <p:extLst>
      <p:ext uri="{BB962C8B-B14F-4D97-AF65-F5344CB8AC3E}">
        <p14:creationId xmlns:p14="http://schemas.microsoft.com/office/powerpoint/2010/main" val="1686823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of proposals (4) Bringing it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Relatively easy for government to introduce new models articles through secondary legislation</a:t>
            </a:r>
          </a:p>
          <a:p>
            <a:r>
              <a:rPr lang="en-GB" dirty="0"/>
              <a:t>In turn, becomes easy for businesses wanting to be identified as mission-led to adopt them</a:t>
            </a:r>
          </a:p>
          <a:p>
            <a:r>
              <a:rPr lang="en-GB" dirty="0"/>
              <a:t>B Corps provide useful examples of the path to follow, and don’t need to wait for government to act – or offer incentives, though that would help</a:t>
            </a:r>
          </a:p>
          <a:p>
            <a:r>
              <a:rPr lang="en-GB" dirty="0"/>
              <a:t>Having a range of model articles would allow for companies to decide how committed to the concept they are</a:t>
            </a:r>
          </a:p>
          <a:p>
            <a:r>
              <a:rPr lang="en-GB" dirty="0"/>
              <a:t>Good to see increased minimum standards for non mission-led businesses</a:t>
            </a:r>
          </a:p>
        </p:txBody>
      </p:sp>
    </p:spTree>
    <p:extLst>
      <p:ext uri="{BB962C8B-B14F-4D97-AF65-F5344CB8AC3E}">
        <p14:creationId xmlns:p14="http://schemas.microsoft.com/office/powerpoint/2010/main" val="283822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39963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6948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2">
      <a:dk1>
        <a:sysClr val="windowText" lastClr="000000"/>
      </a:dk1>
      <a:lt1>
        <a:sysClr val="window" lastClr="FFFFFF"/>
      </a:lt1>
      <a:dk2>
        <a:srgbClr val="132363"/>
      </a:dk2>
      <a:lt2>
        <a:srgbClr val="EEECE1"/>
      </a:lt2>
      <a:accent1>
        <a:srgbClr val="E70062"/>
      </a:accent1>
      <a:accent2>
        <a:srgbClr val="740E35"/>
      </a:accent2>
      <a:accent3>
        <a:srgbClr val="7A8417"/>
      </a:accent3>
      <a:accent4>
        <a:srgbClr val="63AF1D"/>
      </a:accent4>
      <a:accent5>
        <a:srgbClr val="FD5F1A"/>
      </a:accent5>
      <a:accent6>
        <a:srgbClr val="FCC226"/>
      </a:accent6>
      <a:hlink>
        <a:srgbClr val="7AA9D9"/>
      </a:hlink>
      <a:folHlink>
        <a:srgbClr val="7AA9D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BWB</Template>
  <TotalTime>309</TotalTime>
  <Words>426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1_Office Theme</vt:lpstr>
      <vt:lpstr>PowerPoint Presentation</vt:lpstr>
      <vt:lpstr>As we are</vt:lpstr>
      <vt:lpstr>Aim of proposals</vt:lpstr>
      <vt:lpstr>Focus of proposals (1) Statement of Purpose</vt:lpstr>
      <vt:lpstr>Focus of proposals (2) Directors’ duties and Company objects</vt:lpstr>
      <vt:lpstr>Focus of proposals (3) Transparency and Reporting</vt:lpstr>
      <vt:lpstr>Focus of proposals (4) Bringing it about</vt:lpstr>
      <vt:lpstr>Thank you</vt:lpstr>
    </vt:vector>
  </TitlesOfParts>
  <Company>Bates Wells &amp; Braithwaite London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</dc:creator>
  <cp:lastModifiedBy>Nina Boeger</cp:lastModifiedBy>
  <cp:revision>35</cp:revision>
  <dcterms:created xsi:type="dcterms:W3CDTF">2017-03-06T11:39:07Z</dcterms:created>
  <dcterms:modified xsi:type="dcterms:W3CDTF">2017-11-20T14:19:24Z</dcterms:modified>
</cp:coreProperties>
</file>